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90" r:id="rId1"/>
  </p:sldMasterIdLst>
  <p:notesMasterIdLst>
    <p:notesMasterId r:id="rId14"/>
  </p:notesMasterIdLst>
  <p:sldIdLst>
    <p:sldId id="256" r:id="rId2"/>
    <p:sldId id="265" r:id="rId3"/>
    <p:sldId id="263" r:id="rId4"/>
    <p:sldId id="264" r:id="rId5"/>
    <p:sldId id="257" r:id="rId6"/>
    <p:sldId id="259" r:id="rId7"/>
    <p:sldId id="260" r:id="rId8"/>
    <p:sldId id="258" r:id="rId9"/>
    <p:sldId id="262" r:id="rId10"/>
    <p:sldId id="266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53"/>
    <p:restoredTop sz="94640"/>
  </p:normalViewPr>
  <p:slideViewPr>
    <p:cSldViewPr snapToGrid="0" snapToObjects="1">
      <p:cViewPr varScale="1">
        <p:scale>
          <a:sx n="113" d="100"/>
          <a:sy n="113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B706C-EBF1-D843-9B13-B39EE5C1331E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F7C9C-14B0-504E-8F47-7A26B18B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3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F7C9C-14B0-504E-8F47-7A26B18B48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4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F7C9C-14B0-504E-8F47-7A26B18B48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01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F7C9C-14B0-504E-8F47-7A26B18B4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2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5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3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4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0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98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89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06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67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68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51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9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9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72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50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9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91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0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3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wpr.org/wp-content/uploads/2018/03/C464_Gender-Wage-Gap-2.pdf" TargetMode="External"/><Relationship Id="rId2" Type="http://schemas.openxmlformats.org/officeDocument/2006/relationships/hyperlink" Target="https://www.kaggle.com/rtatman/silicon-valley-diversity-data#Reveal_EEO1_for_2016.csv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ata.world/makeovermonday/2018w46/workspace/file?filename=Employee+Diversity+in+Tech.cs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6406-F0E7-ED40-8277-E90DA34A6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300785"/>
            <a:ext cx="9166205" cy="250921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Tech Industry's Workforce </a:t>
            </a:r>
            <a:r>
              <a:rPr lang="en-US" sz="6000" dirty="0"/>
              <a:t>Diversity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6A8B5-54DE-D249-8637-FDB33C843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Members: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en-US" dirty="0" err="1">
                <a:solidFill>
                  <a:schemeClr val="bg2"/>
                </a:solidFill>
              </a:rPr>
              <a:t>mary</a:t>
            </a:r>
            <a:r>
              <a:rPr lang="en-US" dirty="0">
                <a:solidFill>
                  <a:schemeClr val="bg2"/>
                </a:solidFill>
              </a:rPr>
              <a:t> gong, Kristen Cannon, Kelly </a:t>
            </a:r>
            <a:r>
              <a:rPr lang="en-US" dirty="0" err="1">
                <a:solidFill>
                  <a:schemeClr val="bg2"/>
                </a:solidFill>
              </a:rPr>
              <a:t>Blumhagen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84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BFAB6-C253-A94A-9636-234C5A1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 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4A632-21D5-7946-8825-90091151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5" y="2347753"/>
            <a:ext cx="5157721" cy="45102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51EFE9-A7DE-BD43-A080-B018A59F4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65" y="578955"/>
            <a:ext cx="4728664" cy="627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BFAB6-C253-A94A-9636-234C5A1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 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B9457-2765-FA4D-BD32-F6419263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938" y="1528549"/>
            <a:ext cx="5163823" cy="50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4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0092-1D89-6B4C-8A9B-A037D83B1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659117"/>
            <a:ext cx="8825658" cy="941105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500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580F-6A1F-6B46-8449-0FE220E0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 in the US Tech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277F-4E11-5D4D-B6AF-32619682E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293410" cy="3416300"/>
          </a:xfrm>
        </p:spPr>
        <p:txBody>
          <a:bodyPr/>
          <a:lstStyle/>
          <a:p>
            <a:r>
              <a:rPr lang="en-US" dirty="0"/>
              <a:t>Diversity: something the tech world has been talking about for decades. There are panels at conferences, books, podcasts and so much more dedicated to the topic</a:t>
            </a:r>
          </a:p>
          <a:p>
            <a:r>
              <a:rPr lang="en-US" dirty="0"/>
              <a:t>And yet, the numbers are still quite discouraging</a:t>
            </a:r>
          </a:p>
          <a:p>
            <a:r>
              <a:rPr lang="en-US" dirty="0"/>
              <a:t>Google for example (2014 – 2018): </a:t>
            </a:r>
          </a:p>
          <a:p>
            <a:pPr lvl="1"/>
            <a:r>
              <a:rPr lang="en-US" dirty="0"/>
              <a:t>70% Male vs 30% Female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FD4D4-579E-EB4A-A7C2-9EDFF7C5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84" y="2822685"/>
            <a:ext cx="2778261" cy="24772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5E9481-C91A-AA41-A1AF-DB5F498718F7}"/>
              </a:ext>
            </a:extLst>
          </p:cNvPr>
          <p:cNvSpPr/>
          <p:nvPr/>
        </p:nvSpPr>
        <p:spPr>
          <a:xfrm>
            <a:off x="58777" y="6642556"/>
            <a:ext cx="820000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Google source: https://</a:t>
            </a:r>
            <a:r>
              <a:rPr lang="en-US" sz="800" dirty="0" err="1"/>
              <a:t>www.statista.com</a:t>
            </a:r>
            <a:r>
              <a:rPr lang="en-US" sz="800" dirty="0"/>
              <a:t>/statistics/311800/google-employee-gender-global/</a:t>
            </a:r>
          </a:p>
        </p:txBody>
      </p:sp>
    </p:spTree>
    <p:extLst>
      <p:ext uri="{BB962C8B-B14F-4D97-AF65-F5344CB8AC3E}">
        <p14:creationId xmlns:p14="http://schemas.microsoft.com/office/powerpoint/2010/main" val="132100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76B5-2700-244B-BB2E-13E68B0F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E720-1ACB-C14E-91C4-A367337EE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9" y="2210765"/>
            <a:ext cx="10093124" cy="4433104"/>
          </a:xfrm>
        </p:spPr>
        <p:txBody>
          <a:bodyPr>
            <a:normAutofit lnSpcReduction="10000"/>
          </a:bodyPr>
          <a:lstStyle/>
          <a:p>
            <a:r>
              <a:rPr lang="en-US" sz="1500" b="1" dirty="0"/>
              <a:t>Bar Chart (Job Position)</a:t>
            </a:r>
          </a:p>
          <a:p>
            <a:pPr lvl="1"/>
            <a:r>
              <a:rPr lang="en-US" sz="1500" dirty="0"/>
              <a:t>Job Position in top tech companies</a:t>
            </a:r>
          </a:p>
          <a:p>
            <a:pPr lvl="1"/>
            <a:r>
              <a:rPr lang="en-US" sz="1500" dirty="0"/>
              <a:t>Interactive Filter by Gender</a:t>
            </a:r>
          </a:p>
          <a:p>
            <a:r>
              <a:rPr lang="en-US" sz="1500" b="1" dirty="0"/>
              <a:t>Bar Chart (Salary)</a:t>
            </a:r>
          </a:p>
          <a:p>
            <a:pPr lvl="1"/>
            <a:r>
              <a:rPr lang="en-US" sz="1500" dirty="0"/>
              <a:t>Difference in Median Salary between early career and mid career</a:t>
            </a:r>
          </a:p>
          <a:p>
            <a:pPr lvl="1"/>
            <a:r>
              <a:rPr lang="en-US" sz="1500" dirty="0"/>
              <a:t>% of women and men in the company</a:t>
            </a:r>
          </a:p>
          <a:p>
            <a:r>
              <a:rPr lang="en-US" sz="1500" b="1" dirty="0"/>
              <a:t>Pie Chart</a:t>
            </a:r>
          </a:p>
          <a:p>
            <a:pPr lvl="1"/>
            <a:r>
              <a:rPr lang="en-US" sz="1500" dirty="0"/>
              <a:t>% of men vs women in top tech companies</a:t>
            </a:r>
          </a:p>
          <a:p>
            <a:pPr lvl="1"/>
            <a:r>
              <a:rPr lang="en-US" sz="1500" dirty="0"/>
              <a:t>User interactive filters:</a:t>
            </a:r>
          </a:p>
          <a:p>
            <a:pPr lvl="2"/>
            <a:r>
              <a:rPr lang="en-US" sz="1500" dirty="0"/>
              <a:t>Company name</a:t>
            </a:r>
          </a:p>
          <a:p>
            <a:pPr lvl="2"/>
            <a:r>
              <a:rPr lang="en-US" sz="1500" dirty="0"/>
              <a:t>Gender</a:t>
            </a:r>
          </a:p>
          <a:p>
            <a:r>
              <a:rPr lang="en-US" sz="1500" b="1" dirty="0"/>
              <a:t>Map</a:t>
            </a:r>
          </a:p>
          <a:p>
            <a:pPr lvl="1"/>
            <a:r>
              <a:rPr lang="en-US" sz="1500" dirty="0"/>
              <a:t>Color States based on earnings between Women vs Men – Wage gap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1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D2E8-A3FD-6C4E-BE3D-AEAC416B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 - Visualization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4B79EB-83CD-2844-BA58-9A62572E2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29" y="2292782"/>
            <a:ext cx="6332474" cy="4438516"/>
          </a:xfrm>
        </p:spPr>
      </p:pic>
    </p:spTree>
    <p:extLst>
      <p:ext uri="{BB962C8B-B14F-4D97-AF65-F5344CB8AC3E}">
        <p14:creationId xmlns:p14="http://schemas.microsoft.com/office/powerpoint/2010/main" val="28646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C4B7-F916-1B4D-A83D-4D1F1B63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DDD9-7D3A-C94D-A5D0-B4F1996FA4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r>
              <a:rPr lang="en-US" dirty="0">
                <a:hlinkClick r:id="rId2"/>
              </a:rPr>
              <a:t>Diversity IN top tech companies, broken down into Job position, gender, company name  </a:t>
            </a:r>
            <a:endParaRPr lang="en-US" dirty="0"/>
          </a:p>
          <a:p>
            <a:r>
              <a:rPr lang="en-US" dirty="0">
                <a:hlinkClick r:id="rId3"/>
              </a:rPr>
              <a:t>Gender wage ratio </a:t>
            </a:r>
            <a:r>
              <a:rPr lang="en-US" dirty="0"/>
              <a:t> </a:t>
            </a:r>
          </a:p>
          <a:p>
            <a:r>
              <a:rPr lang="en-US" dirty="0">
                <a:hlinkClick r:id="rId4"/>
              </a:rPr>
              <a:t>Data World: Employee Diversity in Tech 2014 –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7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E555-1954-D04D-934B-2CE0941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AAEF6-2C45-DD4E-AA54-9CEA59B4F0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Finding the appropriate data sources – original idea was to compare Salary between gender but was not able to find any good resources</a:t>
            </a:r>
          </a:p>
          <a:p>
            <a:r>
              <a:rPr lang="en-US" dirty="0"/>
              <a:t>We initially wanted to incorporate both bar graph and pie chart for one of the data sets, and depending on filter selected, both bar graph and pie chart would be updated – lack of data prevented us from doing this</a:t>
            </a:r>
          </a:p>
          <a:p>
            <a:r>
              <a:rPr lang="en-US" dirty="0"/>
              <a:t>Embedding Tableau charts into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356E0-FF87-974E-A481-6602E6E6B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32" y="4360120"/>
            <a:ext cx="4119249" cy="23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DCF9-5D5E-5747-BB10-89630FED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38B94-4117-6A45-8D26-72469CE9CC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Pandas: clean up data sources</a:t>
            </a:r>
          </a:p>
          <a:p>
            <a:r>
              <a:rPr lang="en-US" dirty="0"/>
              <a:t>MySQL: using pandas to sync into MySQL to create our desired table</a:t>
            </a:r>
          </a:p>
          <a:p>
            <a:r>
              <a:rPr lang="en-US" dirty="0"/>
              <a:t>Tableau: Bar graph and Pie chart visualization</a:t>
            </a:r>
          </a:p>
          <a:p>
            <a:r>
              <a:rPr lang="en-US" dirty="0"/>
              <a:t>HTML/CSS: beautify the webpage</a:t>
            </a:r>
          </a:p>
          <a:p>
            <a:r>
              <a:rPr lang="en-US" dirty="0"/>
              <a:t>Geo-mapping: display data on the US 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1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7A63-68B2-5948-8BFC-1FFCA19B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95DC-3804-294A-9F74-945971CCE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1382" y="2379216"/>
            <a:ext cx="7439488" cy="3411983"/>
          </a:xfrm>
        </p:spPr>
        <p:txBody>
          <a:bodyPr/>
          <a:lstStyle/>
          <a:p>
            <a:r>
              <a:rPr lang="en-US" dirty="0"/>
              <a:t>Kristen &amp; Kelly: finding data sources, using Tableau &amp; HTML/CSS for visualization</a:t>
            </a:r>
          </a:p>
          <a:p>
            <a:r>
              <a:rPr lang="en-US" dirty="0"/>
              <a:t>Kristen &amp; Mary: Cleaning data sets to be used for visualization</a:t>
            </a:r>
          </a:p>
          <a:p>
            <a:r>
              <a:rPr lang="en-US" dirty="0"/>
              <a:t>Mary: Geo-Mapping visualization, setting up Python Flask and MySQL database</a:t>
            </a:r>
          </a:p>
          <a:p>
            <a:r>
              <a:rPr lang="en-US" dirty="0"/>
              <a:t>Group: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253A6-885C-4440-93F4-864680B0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7" y="2379216"/>
            <a:ext cx="3390883" cy="21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7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BFAB6-C253-A94A-9636-234C5A11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1C491-74EF-F544-A4BC-E7F23695A6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534" y="2541738"/>
            <a:ext cx="4883664" cy="37937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9B505-230F-C941-BF27-918ADEEE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17" y="2541738"/>
            <a:ext cx="5809655" cy="41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8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{BFBA6E04-CE6A-6049-9C84-553822978DD9}tf10001076</Template>
  <TotalTime>1372</TotalTime>
  <Words>348</Words>
  <Application>Microsoft Macintosh PowerPoint</Application>
  <PresentationFormat>Widescreen</PresentationFormat>
  <Paragraphs>49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 Boardroom</vt:lpstr>
      <vt:lpstr>Tech Industry's Workforce Diversity</vt:lpstr>
      <vt:lpstr>Women in the US Tech Industry</vt:lpstr>
      <vt:lpstr>Initial Ideas</vt:lpstr>
      <vt:lpstr>Initial Ideas - Visualization</vt:lpstr>
      <vt:lpstr>Data source used</vt:lpstr>
      <vt:lpstr>Challenges</vt:lpstr>
      <vt:lpstr>Technologies used</vt:lpstr>
      <vt:lpstr>Team work</vt:lpstr>
      <vt:lpstr>Snap Shots</vt:lpstr>
      <vt:lpstr>Snap Shots</vt:lpstr>
      <vt:lpstr>Snap Shots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The Tech Industry's Workforce Diversity</dc:title>
  <dc:creator>Microsoft Office User</dc:creator>
  <cp:lastModifiedBy>Microsoft Office User</cp:lastModifiedBy>
  <cp:revision>15</cp:revision>
  <dcterms:created xsi:type="dcterms:W3CDTF">2019-03-20T02:39:06Z</dcterms:created>
  <dcterms:modified xsi:type="dcterms:W3CDTF">2019-03-22T00:19:42Z</dcterms:modified>
</cp:coreProperties>
</file>